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sldIdLst>
    <p:sldId id="269" r:id="rId5"/>
    <p:sldId id="262" r:id="rId6"/>
    <p:sldId id="264" r:id="rId7"/>
    <p:sldId id="263" r:id="rId8"/>
    <p:sldId id="267"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236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3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4" d="100"/>
          <a:sy n="54" d="100"/>
        </p:scale>
        <p:origin x="19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0810495-5E5B-4390-9CED-25F3ADF46FC9}" type="datetimeFigureOut">
              <a:rPr lang="en-US"/>
              <a:pPr>
                <a:defRPr/>
              </a:pPr>
              <a:t>2/13/2019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8C78F3-DC1C-4C04-B8CD-447E3208BFBF}" type="slidenum">
              <a:rPr lang="en-US"/>
              <a:pPr>
                <a:defRPr/>
              </a:pPr>
              <a:t>‹#›</a:t>
            </a:fld>
            <a:endParaRPr lang="en-US"/>
          </a:p>
        </p:txBody>
      </p:sp>
    </p:spTree>
    <p:extLst>
      <p:ext uri="{BB962C8B-B14F-4D97-AF65-F5344CB8AC3E}">
        <p14:creationId xmlns:p14="http://schemas.microsoft.com/office/powerpoint/2010/main" val="1037961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12635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177671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38795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369272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19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302263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ctr">
              <a:defRPr sz="4000" b="1" cap="all">
                <a:latin typeface="+mj-lt"/>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20779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171316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142809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809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109546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spTree>
    <p:extLst>
      <p:ext uri="{BB962C8B-B14F-4D97-AF65-F5344CB8AC3E}">
        <p14:creationId xmlns:p14="http://schemas.microsoft.com/office/powerpoint/2010/main" val="120667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91000">
              <a:schemeClr val="bg1"/>
            </a:gs>
            <a:gs pos="100000">
              <a:schemeClr val="bg1">
                <a:lumMod val="85000"/>
              </a:schemeClr>
            </a:gs>
          </a:gsLst>
          <a:lin ang="162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0" y="6229350"/>
            <a:ext cx="2743200" cy="647700"/>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a:xfrm>
            <a:off x="2743200" y="6229350"/>
            <a:ext cx="9448800" cy="628650"/>
          </a:xfrm>
          <a:prstGeom prst="rect">
            <a:avLst/>
          </a:prstGeom>
          <a:solidFill>
            <a:schemeClr val="tx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21919" y="274638"/>
            <a:ext cx="11970327" cy="11430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986444" y="1600201"/>
            <a:ext cx="11094721" cy="409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2743200" y="6562726"/>
            <a:ext cx="9448800" cy="295275"/>
          </a:xfrm>
          <a:prstGeom prst="rect">
            <a:avLst/>
          </a:prstGeom>
        </p:spPr>
        <p:txBody>
          <a:bodyPr anchor="ctr" anchorCtr="0"/>
          <a:lstStyle>
            <a:lvl1pPr algn="ctr" fontAlgn="auto">
              <a:spcBef>
                <a:spcPts val="0"/>
              </a:spcBef>
              <a:spcAft>
                <a:spcPts val="0"/>
              </a:spcAft>
              <a:defRPr sz="1300" b="1" spc="100" baseline="0">
                <a:solidFill>
                  <a:schemeClr val="bg1">
                    <a:lumMod val="95000"/>
                  </a:schemeClr>
                </a:solidFill>
                <a:effectLst>
                  <a:outerShdw blurRad="38100" dist="38100" dir="2700000" algn="tl">
                    <a:srgbClr val="000000">
                      <a:alpha val="43137"/>
                    </a:srgbClr>
                  </a:outerShdw>
                </a:effectLst>
                <a:latin typeface="+mn-lt"/>
                <a:cs typeface="+mn-cs"/>
              </a:defRPr>
            </a:lvl1pPr>
          </a:lstStyle>
          <a:p>
            <a:pPr>
              <a:defRPr/>
            </a:pPr>
            <a:r>
              <a:rPr lang="en-US" dirty="0">
                <a:solidFill>
                  <a:prstClr val="white">
                    <a:lumMod val="95000"/>
                  </a:prstClr>
                </a:solidFill>
              </a:rPr>
              <a:t>Advancing  Professional Construction and Program Management Worldwide</a:t>
            </a:r>
          </a:p>
        </p:txBody>
      </p:sp>
      <p:pic>
        <p:nvPicPr>
          <p:cNvPr id="3" name="Picture 2"/>
          <p:cNvPicPr>
            <a:picLocks noChangeAspect="1"/>
          </p:cNvPicPr>
          <p:nvPr userDrawn="1"/>
        </p:nvPicPr>
        <p:blipFill rotWithShape="1">
          <a:blip r:embed="rId14" cstate="print">
            <a:extLst>
              <a:ext uri="{28A0092B-C50C-407E-A947-70E740481C1C}">
                <a14:useLocalDpi xmlns:a14="http://schemas.microsoft.com/office/drawing/2010/main" val="0"/>
              </a:ext>
            </a:extLst>
          </a:blip>
          <a:srcRect t="1" r="61768" b="-9268"/>
          <a:stretch/>
        </p:blipFill>
        <p:spPr>
          <a:xfrm>
            <a:off x="298698" y="6278498"/>
            <a:ext cx="2335320" cy="579502"/>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708"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dt="0"/>
  <p:txStyles>
    <p:titleStyle>
      <a:lvl1pPr algn="l" rtl="0" eaLnBrk="0" fontAlgn="base" hangingPunct="0">
        <a:spcBef>
          <a:spcPct val="0"/>
        </a:spcBef>
        <a:spcAft>
          <a:spcPct val="0"/>
        </a:spcAft>
        <a:defRPr sz="4200" b="1" kern="1200">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000" b="1">
          <a:solidFill>
            <a:schemeClr val="tx1"/>
          </a:solidFill>
          <a:latin typeface="Cambria" pitchFamily="18" charset="0"/>
        </a:defRPr>
      </a:lvl2pPr>
      <a:lvl3pPr algn="ctr" rtl="0" eaLnBrk="0" fontAlgn="base" hangingPunct="0">
        <a:spcBef>
          <a:spcPct val="0"/>
        </a:spcBef>
        <a:spcAft>
          <a:spcPct val="0"/>
        </a:spcAft>
        <a:defRPr sz="4000" b="1">
          <a:solidFill>
            <a:schemeClr val="tx1"/>
          </a:solidFill>
          <a:latin typeface="Cambria" pitchFamily="18" charset="0"/>
        </a:defRPr>
      </a:lvl3pPr>
      <a:lvl4pPr algn="ctr" rtl="0" eaLnBrk="0" fontAlgn="base" hangingPunct="0">
        <a:spcBef>
          <a:spcPct val="0"/>
        </a:spcBef>
        <a:spcAft>
          <a:spcPct val="0"/>
        </a:spcAft>
        <a:defRPr sz="4000" b="1">
          <a:solidFill>
            <a:schemeClr val="tx1"/>
          </a:solidFill>
          <a:latin typeface="Cambria" pitchFamily="18" charset="0"/>
        </a:defRPr>
      </a:lvl4pPr>
      <a:lvl5pPr algn="ctr" rtl="0" eaLnBrk="0" fontAlgn="base" hangingPunct="0">
        <a:spcBef>
          <a:spcPct val="0"/>
        </a:spcBef>
        <a:spcAft>
          <a:spcPct val="0"/>
        </a:spcAft>
        <a:defRPr sz="4000" b="1">
          <a:solidFill>
            <a:schemeClr val="tx1"/>
          </a:solidFill>
          <a:latin typeface="Cambria" pitchFamily="18" charset="0"/>
        </a:defRPr>
      </a:lvl5pPr>
      <a:lvl6pPr marL="457200" algn="ctr" rtl="0" fontAlgn="base">
        <a:spcBef>
          <a:spcPct val="0"/>
        </a:spcBef>
        <a:spcAft>
          <a:spcPct val="0"/>
        </a:spcAft>
        <a:defRPr sz="4000" b="1">
          <a:solidFill>
            <a:schemeClr val="tx1"/>
          </a:solidFill>
          <a:latin typeface="Cambria" pitchFamily="18" charset="0"/>
        </a:defRPr>
      </a:lvl6pPr>
      <a:lvl7pPr marL="914400" algn="ctr" rtl="0" fontAlgn="base">
        <a:spcBef>
          <a:spcPct val="0"/>
        </a:spcBef>
        <a:spcAft>
          <a:spcPct val="0"/>
        </a:spcAft>
        <a:defRPr sz="4000" b="1">
          <a:solidFill>
            <a:schemeClr val="tx1"/>
          </a:solidFill>
          <a:latin typeface="Cambria" pitchFamily="18" charset="0"/>
        </a:defRPr>
      </a:lvl7pPr>
      <a:lvl8pPr marL="1371600" algn="ctr" rtl="0" fontAlgn="base">
        <a:spcBef>
          <a:spcPct val="0"/>
        </a:spcBef>
        <a:spcAft>
          <a:spcPct val="0"/>
        </a:spcAft>
        <a:defRPr sz="4000" b="1">
          <a:solidFill>
            <a:schemeClr val="tx1"/>
          </a:solidFill>
          <a:latin typeface="Cambria" pitchFamily="18" charset="0"/>
        </a:defRPr>
      </a:lvl8pPr>
      <a:lvl9pPr marL="1828800" algn="ctr" rtl="0" fontAlgn="base">
        <a:spcBef>
          <a:spcPct val="0"/>
        </a:spcBef>
        <a:spcAft>
          <a:spcPct val="0"/>
        </a:spcAft>
        <a:defRPr sz="4000" b="1">
          <a:solidFill>
            <a:schemeClr val="tx1"/>
          </a:solidFill>
          <a:latin typeface="Cambria" pitchFamily="18" charset="0"/>
        </a:defRPr>
      </a:lvl9pPr>
    </p:titleStyle>
    <p:bodyStyle>
      <a:lvl1pPr marL="342900" indent="-342900" algn="l" rtl="0" eaLnBrk="0" fontAlgn="base" hangingPunct="0">
        <a:spcBef>
          <a:spcPct val="20000"/>
        </a:spcBef>
        <a:spcAft>
          <a:spcPct val="0"/>
        </a:spcAft>
        <a:buClr>
          <a:schemeClr val="tx2"/>
        </a:buClr>
        <a:buSzPct val="95000"/>
        <a:buFont typeface="Wingdings" pitchFamily="2" charset="2"/>
        <a:buChar char="w"/>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Clr>
          <a:schemeClr val="tx2"/>
        </a:buClr>
        <a:buSzPct val="80000"/>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Calibri"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7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sfriar@henselphelps.com" TargetMode="External"/><Relationship Id="rId2" Type="http://schemas.openxmlformats.org/officeDocument/2006/relationships/hyperlink" Target="mailto:chuck.Wilson@jfshea.com" TargetMode="External"/><Relationship Id="rId1" Type="http://schemas.openxmlformats.org/officeDocument/2006/relationships/slideLayout" Target="../slideLayouts/slideLayout3.xml"/><Relationship Id="rId5" Type="http://schemas.openxmlformats.org/officeDocument/2006/relationships/hyperlink" Target="mailto:jason.danks@orionconstruction.com" TargetMode="External"/><Relationship Id="rId4" Type="http://schemas.openxmlformats.org/officeDocument/2006/relationships/hyperlink" Target="mailto:Matt.Scott@kiewi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hyperlink" Target="https://recerttrack.com/home.php?portal=24" TargetMode="External"/><Relationship Id="rId1" Type="http://schemas.openxmlformats.org/officeDocument/2006/relationships/slideLayout" Target="../slideLayouts/slideLayout6.xml"/><Relationship Id="rId6" Type="http://schemas.openxmlformats.org/officeDocument/2006/relationships/hyperlink" Target="http://www.rcep.net/" TargetMode="External"/><Relationship Id="rId5" Type="http://schemas.openxmlformats.org/officeDocument/2006/relationships/hyperlink" Target="http://www.aia.com/"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AD6450-2589-4490-A131-16E57979DB18}"/>
              </a:ext>
            </a:extLst>
          </p:cNvPr>
          <p:cNvSpPr>
            <a:spLocks noGrp="1"/>
          </p:cNvSpPr>
          <p:nvPr>
            <p:ph type="ftr" sz="quarter" idx="3"/>
          </p:nvPr>
        </p:nvSpPr>
        <p:spPr/>
        <p:txBody>
          <a:bodyPr/>
          <a:lstStyle/>
          <a:p>
            <a:pPr>
              <a:defRPr/>
            </a:pPr>
            <a:r>
              <a:rPr lang="en-US">
                <a:solidFill>
                  <a:prstClr val="white">
                    <a:lumMod val="95000"/>
                  </a:prstClr>
                </a:solidFill>
              </a:rPr>
              <a:t>Advancing  Professional Construction and Program Management Worldwide</a:t>
            </a:r>
            <a:endParaRPr lang="en-US" dirty="0">
              <a:solidFill>
                <a:prstClr val="white">
                  <a:lumMod val="95000"/>
                </a:prstClr>
              </a:solidFill>
            </a:endParaRPr>
          </a:p>
        </p:txBody>
      </p:sp>
      <p:sp>
        <p:nvSpPr>
          <p:cNvPr id="3" name="TextBox 2">
            <a:extLst>
              <a:ext uri="{FF2B5EF4-FFF2-40B4-BE49-F238E27FC236}">
                <a16:creationId xmlns:a16="http://schemas.microsoft.com/office/drawing/2014/main" id="{96BC673D-57AA-4422-B8AB-0A5B4F4A239D}"/>
              </a:ext>
            </a:extLst>
          </p:cNvPr>
          <p:cNvSpPr txBox="1"/>
          <p:nvPr/>
        </p:nvSpPr>
        <p:spPr>
          <a:xfrm>
            <a:off x="1371600" y="105294"/>
            <a:ext cx="9448800" cy="1938992"/>
          </a:xfrm>
          <a:prstGeom prst="rect">
            <a:avLst/>
          </a:prstGeom>
          <a:noFill/>
        </p:spPr>
        <p:txBody>
          <a:bodyPr wrap="square" rtlCol="0">
            <a:spAutoFit/>
          </a:bodyPr>
          <a:lstStyle/>
          <a:p>
            <a:pPr algn="ctr"/>
            <a:r>
              <a:rPr lang="en-US" sz="3600" dirty="0"/>
              <a:t>Construction Industry Outlook</a:t>
            </a:r>
          </a:p>
          <a:p>
            <a:pPr algn="ctr"/>
            <a:endParaRPr lang="en-US" sz="3600" dirty="0"/>
          </a:p>
          <a:p>
            <a:pPr algn="ctr"/>
            <a:r>
              <a:rPr lang="en-US" sz="2400" i="1" dirty="0"/>
              <a:t>An In Depth Look at the Impact of the Current Economy and Local Business Environment </a:t>
            </a:r>
          </a:p>
        </p:txBody>
      </p:sp>
      <p:sp>
        <p:nvSpPr>
          <p:cNvPr id="4" name="Subtitle 5">
            <a:extLst>
              <a:ext uri="{FF2B5EF4-FFF2-40B4-BE49-F238E27FC236}">
                <a16:creationId xmlns:a16="http://schemas.microsoft.com/office/drawing/2014/main" id="{1BDEE5D5-5EC2-4BAD-B73E-3B32D552010A}"/>
              </a:ext>
            </a:extLst>
          </p:cNvPr>
          <p:cNvSpPr txBox="1">
            <a:spLocks/>
          </p:cNvSpPr>
          <p:nvPr/>
        </p:nvSpPr>
        <p:spPr>
          <a:xfrm>
            <a:off x="177340" y="2175319"/>
            <a:ext cx="11920452" cy="3892972"/>
          </a:xfrm>
          <a:prstGeom prst="rect">
            <a:avLst/>
          </a:prstGeom>
        </p:spPr>
        <p:txBody>
          <a:bodyPr/>
          <a:lstStyle>
            <a:lvl1pPr marL="342900" indent="-342900" algn="l" rtl="0" eaLnBrk="0" fontAlgn="base" hangingPunct="0">
              <a:spcBef>
                <a:spcPct val="20000"/>
              </a:spcBef>
              <a:spcAft>
                <a:spcPct val="0"/>
              </a:spcAft>
              <a:buClr>
                <a:schemeClr val="tx2"/>
              </a:buClr>
              <a:buSzPct val="95000"/>
              <a:buFont typeface="Wingdings" pitchFamily="2" charset="2"/>
              <a:buChar char="w"/>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Clr>
                <a:schemeClr val="tx2"/>
              </a:buClr>
              <a:buSzPct val="80000"/>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Calibri"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7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i="1" dirty="0">
                <a:latin typeface="Arial" panose="020B0604020202020204" pitchFamily="34" charset="0"/>
                <a:cs typeface="Arial" panose="020B0604020202020204" pitchFamily="34" charset="0"/>
              </a:rPr>
              <a:t>PANELISTS </a:t>
            </a: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Chuck Wilson - General Manager San Diego Division / J.F. Shea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Steve Friar - Regional Director of Planning / Hensel Phelps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Matt Scott - Senior Vice President / Kiewit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Jason </a:t>
            </a:r>
            <a:r>
              <a:rPr lang="en-US" sz="2400" dirty="0" err="1">
                <a:latin typeface="Arial" panose="020B0604020202020204" pitchFamily="34" charset="0"/>
                <a:cs typeface="Arial" panose="020B0604020202020204" pitchFamily="34" charset="0"/>
              </a:rPr>
              <a:t>Danks</a:t>
            </a:r>
            <a:r>
              <a:rPr lang="en-US" sz="2400" dirty="0">
                <a:latin typeface="Arial" panose="020B0604020202020204" pitchFamily="34" charset="0"/>
                <a:cs typeface="Arial" panose="020B0604020202020204" pitchFamily="34" charset="0"/>
              </a:rPr>
              <a:t> - Operations Manager / Orion</a:t>
            </a:r>
          </a:p>
          <a:p>
            <a:pPr marL="0" indent="0" algn="ctr">
              <a:buNone/>
            </a:pP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Moderator:</a:t>
            </a:r>
          </a:p>
          <a:p>
            <a:pPr marL="0" indent="0" algn="ctr">
              <a:buNone/>
            </a:pPr>
            <a:r>
              <a:rPr lang="en-US" sz="2400" dirty="0">
                <a:latin typeface="Arial" panose="020B0604020202020204" pitchFamily="34" charset="0"/>
                <a:cs typeface="Arial" panose="020B0604020202020204" pitchFamily="34" charset="0"/>
              </a:rPr>
              <a:t> Neena Kuzmich - Engineering Manager / San Diego County Water Authority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9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Purpose</a:t>
            </a:r>
          </a:p>
        </p:txBody>
      </p:sp>
      <p:sp>
        <p:nvSpPr>
          <p:cNvPr id="5" name="Content Placeholder 4"/>
          <p:cNvSpPr>
            <a:spLocks noGrp="1"/>
          </p:cNvSpPr>
          <p:nvPr>
            <p:ph idx="1"/>
          </p:nvPr>
        </p:nvSpPr>
        <p:spPr>
          <a:xfrm>
            <a:off x="254924" y="2852652"/>
            <a:ext cx="11094721" cy="3182388"/>
          </a:xfrm>
        </p:spPr>
        <p:txBody>
          <a:bodyPr/>
          <a:lstStyle/>
          <a:p>
            <a:pPr marL="0" indent="0" algn="ctr">
              <a:buNone/>
            </a:pPr>
            <a:r>
              <a:rPr lang="en-US" dirty="0"/>
              <a:t>Talking Points</a:t>
            </a:r>
          </a:p>
          <a:p>
            <a:pPr>
              <a:buFont typeface="Arial" panose="020B0604020202020204" pitchFamily="34" charset="0"/>
              <a:buChar char="•"/>
            </a:pPr>
            <a:r>
              <a:rPr lang="en-US" dirty="0"/>
              <a:t>Skilled Labor Shortage</a:t>
            </a:r>
          </a:p>
          <a:p>
            <a:pPr>
              <a:buFont typeface="Arial" panose="020B0604020202020204" pitchFamily="34" charset="0"/>
              <a:buChar char="•"/>
            </a:pPr>
            <a:r>
              <a:rPr lang="en-US" dirty="0"/>
              <a:t>Tariffs Impacting Construction Costs</a:t>
            </a:r>
          </a:p>
          <a:p>
            <a:pPr>
              <a:buFont typeface="Arial" panose="020B0604020202020204" pitchFamily="34" charset="0"/>
              <a:buChar char="•"/>
            </a:pPr>
            <a:r>
              <a:rPr lang="en-US" dirty="0"/>
              <a:t>Cash Flow and Distribution of Construction Work</a:t>
            </a:r>
          </a:p>
          <a:p>
            <a:pPr>
              <a:buFont typeface="Arial" panose="020B0604020202020204" pitchFamily="34" charset="0"/>
              <a:buChar char="•"/>
            </a:pPr>
            <a:r>
              <a:rPr lang="en-US" dirty="0"/>
              <a:t>Availability of New Work</a:t>
            </a:r>
          </a:p>
          <a:p>
            <a:pPr>
              <a:buFont typeface="Wingdings" panose="05000000000000000000" pitchFamily="2" charset="2"/>
              <a:buChar char="§"/>
            </a:pPr>
            <a:endParaRPr lang="en-US" dirty="0"/>
          </a:p>
        </p:txBody>
      </p:sp>
      <p:sp>
        <p:nvSpPr>
          <p:cNvPr id="2" name="Footer Placeholder 1"/>
          <p:cNvSpPr>
            <a:spLocks noGrp="1"/>
          </p:cNvSpPr>
          <p:nvPr>
            <p:ph type="ftr" sz="quarter" idx="3"/>
          </p:nvPr>
        </p:nvSpPr>
        <p:spPr/>
        <p:txBody>
          <a:bodyPr/>
          <a:lstStyle/>
          <a:p>
            <a:pPr>
              <a:defRPr/>
            </a:pPr>
            <a:r>
              <a:rPr lang="en-US">
                <a:solidFill>
                  <a:prstClr val="white">
                    <a:lumMod val="95000"/>
                  </a:prstClr>
                </a:solidFill>
              </a:rPr>
              <a:t>Advancing  Professional Construction and Program Management Worldwide</a:t>
            </a:r>
            <a:endParaRPr lang="en-US" dirty="0">
              <a:solidFill>
                <a:prstClr val="white">
                  <a:lumMod val="95000"/>
                </a:prstClr>
              </a:solidFill>
            </a:endParaRPr>
          </a:p>
        </p:txBody>
      </p:sp>
      <p:sp>
        <p:nvSpPr>
          <p:cNvPr id="6" name="TextBox 5">
            <a:extLst>
              <a:ext uri="{FF2B5EF4-FFF2-40B4-BE49-F238E27FC236}">
                <a16:creationId xmlns:a16="http://schemas.microsoft.com/office/drawing/2014/main" id="{7A7668C4-000A-4A1C-A46B-031A8FBEB945}"/>
              </a:ext>
            </a:extLst>
          </p:cNvPr>
          <p:cNvSpPr txBox="1"/>
          <p:nvPr/>
        </p:nvSpPr>
        <p:spPr>
          <a:xfrm>
            <a:off x="376844" y="1417638"/>
            <a:ext cx="11094720" cy="954107"/>
          </a:xfrm>
          <a:prstGeom prst="rect">
            <a:avLst/>
          </a:prstGeom>
          <a:noFill/>
        </p:spPr>
        <p:txBody>
          <a:bodyPr wrap="square" rtlCol="0">
            <a:spAutoFit/>
          </a:bodyPr>
          <a:lstStyle/>
          <a:p>
            <a:pPr algn="ctr"/>
            <a:r>
              <a:rPr lang="en-US" sz="2800" dirty="0"/>
              <a:t>Open Discussion to Facilitate an Understanding of the Impact of the Current Economy and Local Business Environment</a:t>
            </a:r>
          </a:p>
        </p:txBody>
      </p:sp>
    </p:spTree>
    <p:extLst>
      <p:ext uri="{BB962C8B-B14F-4D97-AF65-F5344CB8AC3E}">
        <p14:creationId xmlns:p14="http://schemas.microsoft.com/office/powerpoint/2010/main" val="170824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84" y="2032001"/>
            <a:ext cx="10363200" cy="1362075"/>
          </a:xfrm>
        </p:spPr>
        <p:txBody>
          <a:bodyPr>
            <a:normAutofit/>
          </a:bodyPr>
          <a:lstStyle/>
          <a:p>
            <a:r>
              <a:rPr lang="en-US" sz="6200" dirty="0"/>
              <a:t>Questions?</a:t>
            </a:r>
          </a:p>
        </p:txBody>
      </p:sp>
      <p:sp>
        <p:nvSpPr>
          <p:cNvPr id="4" name="Subtitle 3"/>
          <p:cNvSpPr>
            <a:spLocks noGrp="1"/>
          </p:cNvSpPr>
          <p:nvPr>
            <p:ph type="body" idx="1"/>
          </p:nvPr>
        </p:nvSpPr>
        <p:spPr/>
        <p:txBody>
          <a:bodyPr/>
          <a:lstStyle/>
          <a:p>
            <a:endParaRPr lang="en-US" b="1" dirty="0"/>
          </a:p>
        </p:txBody>
      </p:sp>
      <p:sp>
        <p:nvSpPr>
          <p:cNvPr id="3" name="Footer Placeholder 2"/>
          <p:cNvSpPr>
            <a:spLocks noGrp="1"/>
          </p:cNvSpPr>
          <p:nvPr>
            <p:ph type="ftr" sz="quarter" idx="3"/>
          </p:nvPr>
        </p:nvSpPr>
        <p:spPr/>
        <p:txBody>
          <a:bodyPr/>
          <a:lstStyle/>
          <a:p>
            <a:pPr>
              <a:defRPr/>
            </a:pPr>
            <a:r>
              <a:rPr lang="en-US">
                <a:solidFill>
                  <a:prstClr val="white">
                    <a:lumMod val="95000"/>
                  </a:prstClr>
                </a:solidFill>
              </a:rPr>
              <a:t>Advancing  Professional Construction and Program Management Worldwide</a:t>
            </a:r>
            <a:endParaRPr lang="en-US" dirty="0">
              <a:solidFill>
                <a:prstClr val="white">
                  <a:lumMod val="95000"/>
                </a:prst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Presenter Contact Information</a:t>
            </a:r>
          </a:p>
        </p:txBody>
      </p:sp>
      <p:sp>
        <p:nvSpPr>
          <p:cNvPr id="3" name="Content Placeholder 2"/>
          <p:cNvSpPr>
            <a:spLocks noGrp="1"/>
          </p:cNvSpPr>
          <p:nvPr>
            <p:ph idx="1"/>
          </p:nvPr>
        </p:nvSpPr>
        <p:spPr>
          <a:xfrm>
            <a:off x="986444" y="1600200"/>
            <a:ext cx="11094721" cy="4436615"/>
          </a:xfrm>
        </p:spPr>
        <p:txBody>
          <a:bodyPr/>
          <a:lstStyle/>
          <a:p>
            <a:pPr>
              <a:buFont typeface="Wingdings" panose="05000000000000000000" pitchFamily="2" charset="2"/>
              <a:buChar char="§"/>
            </a:pPr>
            <a:r>
              <a:rPr lang="en-US" dirty="0"/>
              <a:t>Chuck Wilson - General Manager San Diego Division / J.F. Shea </a:t>
            </a:r>
            <a:r>
              <a:rPr lang="en-US" dirty="0">
                <a:hlinkClick r:id="rId2"/>
              </a:rPr>
              <a:t>chuck.Wilson@jfshea.com</a:t>
            </a:r>
            <a:r>
              <a:rPr lang="en-US" dirty="0"/>
              <a:t> </a:t>
            </a:r>
          </a:p>
          <a:p>
            <a:pPr>
              <a:buFont typeface="Wingdings" panose="05000000000000000000" pitchFamily="2" charset="2"/>
              <a:buChar char="§"/>
            </a:pPr>
            <a:r>
              <a:rPr lang="en-US" dirty="0"/>
              <a:t>Steve Friar - Regional Director of Planning / Hensel Phelps </a:t>
            </a:r>
            <a:r>
              <a:rPr lang="en-US" dirty="0">
                <a:hlinkClick r:id="rId3"/>
              </a:rPr>
              <a:t>sfriar@henselphelps.com</a:t>
            </a:r>
            <a:r>
              <a:rPr lang="en-US" dirty="0"/>
              <a:t> </a:t>
            </a:r>
          </a:p>
          <a:p>
            <a:pPr>
              <a:buFont typeface="Wingdings" panose="05000000000000000000" pitchFamily="2" charset="2"/>
              <a:buChar char="§"/>
            </a:pPr>
            <a:r>
              <a:rPr lang="en-US" dirty="0"/>
              <a:t>Matt Scott - Senior Vice President / Kiewit </a:t>
            </a:r>
            <a:r>
              <a:rPr lang="en-US" dirty="0">
                <a:hlinkClick r:id="rId4"/>
              </a:rPr>
              <a:t>Matt.Scott@kiewit.com</a:t>
            </a:r>
            <a:r>
              <a:rPr lang="en-US" dirty="0"/>
              <a:t> </a:t>
            </a:r>
          </a:p>
          <a:p>
            <a:pPr>
              <a:buFont typeface="Wingdings" panose="05000000000000000000" pitchFamily="2" charset="2"/>
              <a:buChar char="§"/>
            </a:pPr>
            <a:r>
              <a:rPr lang="en-US" dirty="0"/>
              <a:t>Jason </a:t>
            </a:r>
            <a:r>
              <a:rPr lang="en-US" dirty="0" err="1"/>
              <a:t>Danks</a:t>
            </a:r>
            <a:r>
              <a:rPr lang="en-US" dirty="0"/>
              <a:t> - Operations Manager / Orion </a:t>
            </a:r>
            <a:r>
              <a:rPr lang="en-US" dirty="0">
                <a:hlinkClick r:id="rId5"/>
              </a:rPr>
              <a:t>jason.danks@orionconstruction.com</a:t>
            </a:r>
            <a:r>
              <a:rPr lang="en-US" dirty="0"/>
              <a:t> </a:t>
            </a:r>
            <a:endParaRPr lang="en-US" sz="2000" dirty="0"/>
          </a:p>
        </p:txBody>
      </p:sp>
      <p:sp>
        <p:nvSpPr>
          <p:cNvPr id="4" name="Footer Placeholder 3"/>
          <p:cNvSpPr>
            <a:spLocks noGrp="1"/>
          </p:cNvSpPr>
          <p:nvPr>
            <p:ph type="ftr" sz="quarter" idx="3"/>
          </p:nvPr>
        </p:nvSpPr>
        <p:spPr/>
        <p:txBody>
          <a:bodyPr/>
          <a:lstStyle/>
          <a:p>
            <a:pPr>
              <a:defRPr/>
            </a:pPr>
            <a:r>
              <a:rPr lang="en-US">
                <a:solidFill>
                  <a:prstClr val="white">
                    <a:lumMod val="95000"/>
                  </a:prstClr>
                </a:solidFill>
              </a:rPr>
              <a:t>Advancing  Professional Construction and Program Management Worldwide</a:t>
            </a:r>
            <a:endParaRPr lang="en-US" dirty="0">
              <a:solidFill>
                <a:prstClr val="white">
                  <a:lumMod val="95000"/>
                </a:prstClr>
              </a:solidFill>
            </a:endParaRPr>
          </a:p>
        </p:txBody>
      </p:sp>
    </p:spTree>
    <p:extLst>
      <p:ext uri="{BB962C8B-B14F-4D97-AF65-F5344CB8AC3E}">
        <p14:creationId xmlns:p14="http://schemas.microsoft.com/office/powerpoint/2010/main" val="168656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p:cNvSpPr txBox="1">
            <a:spLocks/>
          </p:cNvSpPr>
          <p:nvPr/>
        </p:nvSpPr>
        <p:spPr>
          <a:xfrm>
            <a:off x="222250" y="884983"/>
            <a:ext cx="11817350" cy="1051418"/>
          </a:xfrm>
          <a:prstGeom prst="rect">
            <a:avLst/>
          </a:prstGeom>
        </p:spPr>
        <p:txBody>
          <a:bodyPr/>
          <a:lstStyle>
            <a:lvl1pPr marL="342900" indent="-342900" algn="l" rtl="0" eaLnBrk="0" fontAlgn="base" hangingPunct="0">
              <a:spcBef>
                <a:spcPct val="20000"/>
              </a:spcBef>
              <a:spcAft>
                <a:spcPct val="0"/>
              </a:spcAft>
              <a:buClr>
                <a:schemeClr val="tx2"/>
              </a:buClr>
              <a:buSzPct val="95000"/>
              <a:buFont typeface="Wingdings" pitchFamily="2" charset="2"/>
              <a:buChar char="w"/>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Clr>
                <a:schemeClr val="tx2"/>
              </a:buClr>
              <a:buSzPct val="80000"/>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Calibri"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7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bg1">
                    <a:lumMod val="50000"/>
                  </a:schemeClr>
                </a:solidFill>
              </a:rPr>
              <a:t>A credit value is assigned to CMAA courses and seminars in units of Professional Development Hours (PDH), Learning Units (LU), and CCM Recertification Points. CMAA guarantees that course material meets the minimum requirements for a PDH, which is 60 minutes of instruction, or increments thereof.   </a:t>
            </a:r>
          </a:p>
          <a:p>
            <a:endParaRPr lang="en-US" b="1" dirty="0"/>
          </a:p>
        </p:txBody>
      </p:sp>
      <p:sp>
        <p:nvSpPr>
          <p:cNvPr id="2" name="Title 1"/>
          <p:cNvSpPr>
            <a:spLocks noGrp="1"/>
          </p:cNvSpPr>
          <p:nvPr>
            <p:ph type="title"/>
          </p:nvPr>
        </p:nvSpPr>
        <p:spPr>
          <a:xfrm>
            <a:off x="121919" y="38667"/>
            <a:ext cx="11970327" cy="1143000"/>
          </a:xfrm>
        </p:spPr>
        <p:txBody>
          <a:bodyPr/>
          <a:lstStyle/>
          <a:p>
            <a:r>
              <a:rPr lang="en-US" dirty="0"/>
              <a:t>Continuing Education Credit</a:t>
            </a:r>
          </a:p>
        </p:txBody>
      </p:sp>
      <p:sp>
        <p:nvSpPr>
          <p:cNvPr id="7" name="Content Placeholder 6"/>
          <p:cNvSpPr>
            <a:spLocks noGrp="1"/>
          </p:cNvSpPr>
          <p:nvPr>
            <p:ph sz="quarter" idx="4"/>
          </p:nvPr>
        </p:nvSpPr>
        <p:spPr>
          <a:xfrm>
            <a:off x="570443" y="3039471"/>
            <a:ext cx="3352628" cy="2026683"/>
          </a:xfrm>
        </p:spPr>
        <p:txBody>
          <a:bodyPr>
            <a:normAutofit fontScale="70000" lnSpcReduction="20000"/>
          </a:bodyPr>
          <a:lstStyle/>
          <a:p>
            <a:pPr marL="0" indent="0">
              <a:buNone/>
            </a:pPr>
            <a:r>
              <a:rPr lang="en-US" dirty="0"/>
              <a:t>All courses approved by CMAA count toward CCM recertification points. For more information on recertification points, please visit </a:t>
            </a:r>
          </a:p>
          <a:p>
            <a:pPr marL="0" indent="0">
              <a:buNone/>
            </a:pPr>
            <a:endParaRPr lang="en-US" dirty="0"/>
          </a:p>
          <a:p>
            <a:pPr marL="0" indent="0" algn="ctr">
              <a:buNone/>
            </a:pPr>
            <a:r>
              <a:rPr lang="en-US" sz="2900" dirty="0">
                <a:hlinkClick r:id="rId2"/>
              </a:rPr>
              <a:t>https://recerttrack.com/</a:t>
            </a:r>
            <a:br>
              <a:rPr lang="en-US" sz="2900" dirty="0">
                <a:hlinkClick r:id="rId2"/>
              </a:rPr>
            </a:br>
            <a:r>
              <a:rPr lang="en-US" sz="2900" dirty="0" err="1">
                <a:hlinkClick r:id="rId2"/>
              </a:rPr>
              <a:t>home.php?portal</a:t>
            </a:r>
            <a:r>
              <a:rPr lang="en-US" sz="2900" dirty="0">
                <a:hlinkClick r:id="rId2"/>
              </a:rPr>
              <a:t>=24</a:t>
            </a:r>
            <a:r>
              <a:rPr lang="en-US" sz="2900" dirty="0"/>
              <a:t>  </a:t>
            </a:r>
          </a:p>
          <a:p>
            <a:endParaRPr lang="en-US" dirty="0"/>
          </a:p>
        </p:txBody>
      </p:sp>
      <p:pic>
        <p:nvPicPr>
          <p:cNvPr id="29698" name="Picture 2" descr="http://cmaanet.org/files/shared/AIA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737" y="1846157"/>
            <a:ext cx="1157922" cy="994007"/>
          </a:xfrm>
          <a:prstGeom prst="rect">
            <a:avLst/>
          </a:prstGeom>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45" y="1990482"/>
            <a:ext cx="2347242" cy="823340"/>
          </a:xfrm>
          <a:prstGeom prst="rect">
            <a:avLst/>
          </a:prstGeom>
        </p:spPr>
      </p:pic>
      <p:sp>
        <p:nvSpPr>
          <p:cNvPr id="9" name="Subtitle 3"/>
          <p:cNvSpPr txBox="1">
            <a:spLocks/>
          </p:cNvSpPr>
          <p:nvPr/>
        </p:nvSpPr>
        <p:spPr>
          <a:xfrm>
            <a:off x="222250" y="5502459"/>
            <a:ext cx="11817350" cy="691832"/>
          </a:xfrm>
          <a:prstGeom prst="rect">
            <a:avLst/>
          </a:prstGeom>
        </p:spPr>
        <p:txBody>
          <a:bodyPr/>
          <a:lstStyle>
            <a:lvl1pPr marL="342900" indent="-342900" algn="l" rtl="0" eaLnBrk="0" fontAlgn="base" hangingPunct="0">
              <a:spcBef>
                <a:spcPct val="20000"/>
              </a:spcBef>
              <a:spcAft>
                <a:spcPct val="0"/>
              </a:spcAft>
              <a:buClr>
                <a:schemeClr val="tx2"/>
              </a:buClr>
              <a:buSzPct val="95000"/>
              <a:buFont typeface="Wingdings" pitchFamily="2" charset="2"/>
              <a:buChar char="w"/>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Clr>
                <a:schemeClr val="tx2"/>
              </a:buClr>
              <a:buSzPct val="80000"/>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Calibri"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7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bg1">
                    <a:lumMod val="50000"/>
                  </a:schemeClr>
                </a:solidFill>
              </a:rPr>
              <a:t>Not all sessions and activities offered may be acceptable for continuing education credit in your state.  Please check your state licensing board’s requirements before submitting your credits. </a:t>
            </a:r>
          </a:p>
        </p:txBody>
      </p:sp>
      <p:sp>
        <p:nvSpPr>
          <p:cNvPr id="12" name="Content Placeholder 6"/>
          <p:cNvSpPr txBox="1">
            <a:spLocks/>
          </p:cNvSpPr>
          <p:nvPr/>
        </p:nvSpPr>
        <p:spPr bwMode="auto">
          <a:xfrm>
            <a:off x="4205757" y="2994378"/>
            <a:ext cx="3787873" cy="241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Clr>
                <a:schemeClr val="tx2"/>
              </a:buClr>
              <a:buSzPct val="95000"/>
              <a:buFont typeface="Wingdings" pitchFamily="2" charset="2"/>
              <a:buChar char="w"/>
              <a:defRPr sz="2400" kern="1200">
                <a:solidFill>
                  <a:schemeClr val="tx1"/>
                </a:solidFill>
                <a:latin typeface="+mn-lt"/>
                <a:ea typeface="+mn-ea"/>
                <a:cs typeface="+mn-cs"/>
              </a:defRPr>
            </a:lvl1pPr>
            <a:lvl2pPr marL="914400" indent="-457200" algn="l" rtl="0" eaLnBrk="0" fontAlgn="base" hangingPunct="0">
              <a:spcBef>
                <a:spcPct val="20000"/>
              </a:spcBef>
              <a:spcAft>
                <a:spcPct val="0"/>
              </a:spcAft>
              <a:buClr>
                <a:schemeClr val="tx2"/>
              </a:buClr>
              <a:buSzPct val="80000"/>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Calibri"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75000"/>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2700" dirty="0"/>
              <a:t>CMAA  is registered with the American Institute of Architects (AIA) as an approved CES provider of LUs. One educational contact hour equals one (1) LU. To receive LUs through CMAA, you must provide your AIA member number on all registration materials and attendance forms. </a:t>
            </a:r>
          </a:p>
          <a:p>
            <a:pPr marL="0" indent="0" algn="ctr">
              <a:buNone/>
            </a:pPr>
            <a:r>
              <a:rPr lang="en-US" sz="3200" dirty="0">
                <a:hlinkClick r:id="rId5"/>
              </a:rPr>
              <a:t>www.aia.com</a:t>
            </a:r>
            <a:r>
              <a:rPr lang="en-US" sz="3200" dirty="0"/>
              <a:t> </a:t>
            </a:r>
          </a:p>
        </p:txBody>
      </p:sp>
      <p:sp>
        <p:nvSpPr>
          <p:cNvPr id="13" name="Content Placeholder 6"/>
          <p:cNvSpPr txBox="1">
            <a:spLocks/>
          </p:cNvSpPr>
          <p:nvPr/>
        </p:nvSpPr>
        <p:spPr bwMode="auto">
          <a:xfrm>
            <a:off x="8342344" y="2979174"/>
            <a:ext cx="3555014" cy="256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lr>
                <a:schemeClr val="tx2"/>
              </a:buClr>
              <a:buSzPct val="95000"/>
              <a:buFont typeface="Wingdings" pitchFamily="2" charset="2"/>
              <a:buChar char="w"/>
              <a:defRPr sz="2400" kern="1200">
                <a:solidFill>
                  <a:schemeClr val="tx1"/>
                </a:solidFill>
                <a:latin typeface="+mn-lt"/>
                <a:ea typeface="+mn-ea"/>
                <a:cs typeface="+mn-cs"/>
              </a:defRPr>
            </a:lvl1pPr>
            <a:lvl2pPr marL="914400" indent="-457200" algn="l" rtl="0" eaLnBrk="0" fontAlgn="base" hangingPunct="0">
              <a:spcBef>
                <a:spcPct val="20000"/>
              </a:spcBef>
              <a:spcAft>
                <a:spcPct val="0"/>
              </a:spcAft>
              <a:buClr>
                <a:schemeClr val="tx2"/>
              </a:buClr>
              <a:buSzPct val="80000"/>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Calibri"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75000"/>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dirty="0"/>
              <a:t>CMAA has met the standards and requirements of the Registered Continuing Education Program. Credit earned on completion of this program will be reported to RCEP. A certificate of completion will be issued to each participant. As such, it does not include content that may be deemed or construed to be an approval or endorsement by RCEP. </a:t>
            </a:r>
          </a:p>
          <a:p>
            <a:pPr marL="0" indent="0" algn="ctr">
              <a:buNone/>
            </a:pPr>
            <a:r>
              <a:rPr lang="en-US" sz="3200" dirty="0">
                <a:hlinkClick r:id="rId6"/>
              </a:rPr>
              <a:t>www.rcep.net</a:t>
            </a:r>
            <a:r>
              <a:rPr lang="en-US" sz="3200" dirty="0"/>
              <a:t> </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4353" y="1829464"/>
            <a:ext cx="1794216" cy="1027393"/>
          </a:xfrm>
          <a:prstGeom prst="rect">
            <a:avLst/>
          </a:prstGeom>
        </p:spPr>
      </p:pic>
      <p:sp>
        <p:nvSpPr>
          <p:cNvPr id="16" name="Footer Placeholder 15"/>
          <p:cNvSpPr>
            <a:spLocks noGrp="1"/>
          </p:cNvSpPr>
          <p:nvPr>
            <p:ph type="ftr" sz="quarter" idx="10"/>
          </p:nvPr>
        </p:nvSpPr>
        <p:spPr/>
        <p:txBody>
          <a:bodyPr/>
          <a:lstStyle/>
          <a:p>
            <a:pPr>
              <a:defRPr/>
            </a:pPr>
            <a:r>
              <a:rPr lang="en-US">
                <a:solidFill>
                  <a:prstClr val="white">
                    <a:lumMod val="95000"/>
                  </a:prstClr>
                </a:solidFill>
              </a:rPr>
              <a:t>Advancing  Professional Construction and Program Management Worldwide</a:t>
            </a:r>
            <a:endParaRPr lang="en-US" dirty="0">
              <a:solidFill>
                <a:prstClr val="white">
                  <a:lumMod val="95000"/>
                </a:prstClr>
              </a:solidFill>
            </a:endParaRPr>
          </a:p>
        </p:txBody>
      </p:sp>
    </p:spTree>
    <p:extLst>
      <p:ext uri="{BB962C8B-B14F-4D97-AF65-F5344CB8AC3E}">
        <p14:creationId xmlns:p14="http://schemas.microsoft.com/office/powerpoint/2010/main" val="3072055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F64FC37D69AA49839EC8BC77540CB5" ma:contentTypeVersion="7" ma:contentTypeDescription="Create a new document." ma:contentTypeScope="" ma:versionID="4ccd5219491b0da321d9554e7571f10d">
  <xsd:schema xmlns:xsd="http://www.w3.org/2001/XMLSchema" xmlns:xs="http://www.w3.org/2001/XMLSchema" xmlns:p="http://schemas.microsoft.com/office/2006/metadata/properties" xmlns:ns2="061a8cb7-d2b1-46f8-bda1-ce15c54c23a8" xmlns:ns3="abda598a-ce6b-4bd6-b36b-d0d2c0f47dde" targetNamespace="http://schemas.microsoft.com/office/2006/metadata/properties" ma:root="true" ma:fieldsID="9199ebbad470e34f2a44524144d7b467" ns2:_="" ns3:_="">
    <xsd:import namespace="061a8cb7-d2b1-46f8-bda1-ce15c54c23a8"/>
    <xsd:import namespace="abda598a-ce6b-4bd6-b36b-d0d2c0f47d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a8cb7-d2b1-46f8-bda1-ce15c54c23a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da598a-ce6b-4bd6-b36b-d0d2c0f47d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bda598a-ce6b-4bd6-b36b-d0d2c0f47dde">
      <UserInfo>
        <DisplayName>cquiroz</DisplayName>
        <AccountId>58</AccountId>
        <AccountType/>
      </UserInfo>
    </SharedWithUsers>
  </documentManagement>
</p:properties>
</file>

<file path=customXml/itemProps1.xml><?xml version="1.0" encoding="utf-8"?>
<ds:datastoreItem xmlns:ds="http://schemas.openxmlformats.org/officeDocument/2006/customXml" ds:itemID="{E34181F0-CECB-4BF7-A578-E1637C258CDB}">
  <ds:schemaRefs>
    <ds:schemaRef ds:uri="http://schemas.microsoft.com/sharepoint/v3/contenttype/forms"/>
  </ds:schemaRefs>
</ds:datastoreItem>
</file>

<file path=customXml/itemProps2.xml><?xml version="1.0" encoding="utf-8"?>
<ds:datastoreItem xmlns:ds="http://schemas.openxmlformats.org/officeDocument/2006/customXml" ds:itemID="{1C7C0331-08BD-40FF-A593-275EA875A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1a8cb7-d2b1-46f8-bda1-ce15c54c23a8"/>
    <ds:schemaRef ds:uri="abda598a-ce6b-4bd6-b36b-d0d2c0f47d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D1E70F-EE9B-4462-BD28-57230A14F7E9}">
  <ds:schemaRefs>
    <ds:schemaRef ds:uri="http://schemas.microsoft.com/office/2006/metadata/properties"/>
    <ds:schemaRef ds:uri="http://schemas.microsoft.com/office/infopath/2007/PartnerControls"/>
    <ds:schemaRef ds:uri="abda598a-ce6b-4bd6-b36b-d0d2c0f47dde"/>
  </ds:schemaRefs>
</ds:datastoreItem>
</file>

<file path=docProps/app.xml><?xml version="1.0" encoding="utf-8"?>
<Properties xmlns="http://schemas.openxmlformats.org/officeDocument/2006/extended-properties" xmlns:vt="http://schemas.openxmlformats.org/officeDocument/2006/docPropsVTypes">
  <TotalTime>1890</TotalTime>
  <Words>396</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Wingdings</vt:lpstr>
      <vt:lpstr>Cambria</vt:lpstr>
      <vt:lpstr>Arial</vt:lpstr>
      <vt:lpstr>Calibri</vt:lpstr>
      <vt:lpstr>Office Theme</vt:lpstr>
      <vt:lpstr>PowerPoint Presentation</vt:lpstr>
      <vt:lpstr>Purpose</vt:lpstr>
      <vt:lpstr>Questions?</vt:lpstr>
      <vt:lpstr>Presenter Contact Information</vt:lpstr>
      <vt:lpstr>Continuing Education Credit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Cortez</dc:creator>
  <cp:lastModifiedBy>Joseph Webber</cp:lastModifiedBy>
  <cp:revision>472</cp:revision>
  <dcterms:created xsi:type="dcterms:W3CDTF">2011-10-19T14:47:36Z</dcterms:created>
  <dcterms:modified xsi:type="dcterms:W3CDTF">2019-02-14T00:13:33Z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0x010100D2F64FC37D69AA49839EC8BC77540CB5</vt:lpwstr>
  </property>
</Properties>
</file>